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00FFFF"/>
    <a:srgbClr val="0000FF"/>
    <a:srgbClr val="FC4824"/>
    <a:srgbClr val="F78129"/>
    <a:srgbClr val="FFCCFF"/>
    <a:srgbClr val="00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42" autoAdjust="0"/>
    <p:restoredTop sz="94660"/>
  </p:normalViewPr>
  <p:slideViewPr>
    <p:cSldViewPr>
      <p:cViewPr varScale="1">
        <p:scale>
          <a:sx n="73" d="100"/>
          <a:sy n="73" d="100"/>
        </p:scale>
        <p:origin x="15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59576-6A25-4892-8427-4638425362CB}" type="datetimeFigureOut">
              <a:rPr lang="tr-TR"/>
              <a:pPr>
                <a:defRPr/>
              </a:pPr>
              <a:t>03.05.2020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C11B8-73D8-43E5-965C-A390CB88C4F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76D0A-6DC9-449F-830C-98E9E78CE2E5}" type="datetimeFigureOut">
              <a:rPr lang="tr-TR"/>
              <a:pPr>
                <a:defRPr/>
              </a:pPr>
              <a:t>03.05.2020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7EE8D-175C-4B43-A95D-3FE15850D31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DAA3A-3AF6-4E1B-BD05-F7503EEA7083}" type="datetimeFigureOut">
              <a:rPr lang="tr-TR"/>
              <a:pPr>
                <a:defRPr/>
              </a:pPr>
              <a:t>03.05.2020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ECA38-31CA-4256-BCE3-F7714E3942A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E9718-1988-4151-958B-E974D293F6E3}" type="datetimeFigureOut">
              <a:rPr lang="tr-TR"/>
              <a:pPr>
                <a:defRPr/>
              </a:pPr>
              <a:t>03.05.2020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BF144-913E-4E41-9077-CCCA73BAEFB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44345-50B2-469A-995D-09DB3AE9DEC8}" type="datetimeFigureOut">
              <a:rPr lang="tr-TR"/>
              <a:pPr>
                <a:defRPr/>
              </a:pPr>
              <a:t>03.05.2020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CDE90-6553-4DA6-A00C-0FE62D4CDEE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1D86E-F521-4686-9D24-A1B3839A908E}" type="datetimeFigureOut">
              <a:rPr lang="tr-TR"/>
              <a:pPr>
                <a:defRPr/>
              </a:pPr>
              <a:t>03.05.2020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83445-E1F2-4DD6-8A55-6944A27558D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9099E-4285-499D-AB47-E9086A5B07C3}" type="datetimeFigureOut">
              <a:rPr lang="tr-TR"/>
              <a:pPr>
                <a:defRPr/>
              </a:pPr>
              <a:t>03.05.2020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E5014-87BE-45F0-A466-4D89A572BEE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2E81-68F3-4380-A380-2CCB7E82661F}" type="datetimeFigureOut">
              <a:rPr lang="tr-TR"/>
              <a:pPr>
                <a:defRPr/>
              </a:pPr>
              <a:t>03.05.2020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DF67E-A316-4DBE-9165-A0E0CF5B473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0F257-86A7-49CE-BC1F-601DD9ECDF2C}" type="datetimeFigureOut">
              <a:rPr lang="tr-TR"/>
              <a:pPr>
                <a:defRPr/>
              </a:pPr>
              <a:t>03.05.2020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FF8F8-A6B1-4582-8A42-46B5D45030F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8ABFB-ED32-43EB-B963-0E388BDBB658}" type="datetimeFigureOut">
              <a:rPr lang="tr-TR"/>
              <a:pPr>
                <a:defRPr/>
              </a:pPr>
              <a:t>03.05.2020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52300-923D-4773-81F4-30CF550BEA3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5DA37-C931-4D1E-9F22-0FE8CBD677AE}" type="datetimeFigureOut">
              <a:rPr lang="tr-TR"/>
              <a:pPr>
                <a:defRPr/>
              </a:pPr>
              <a:t>03.05.2020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53EB9-AC7D-415C-8602-0C4C3E33F5D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0C39BE-8CD0-448F-A493-F29C579EC909}" type="datetimeFigureOut">
              <a:rPr lang="tr-TR"/>
              <a:pPr>
                <a:defRPr/>
              </a:pPr>
              <a:t>03.05.2020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1A7068-32BF-4AAB-8F3A-A89EDC00771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google.com.tr/url?url=http://marmara.all.biz/anaokulu-odul-bahcesi-g102455&amp;rct=j&amp;frm=1&amp;q=&amp;esrc=s&amp;sa=U&amp;ei=ih8QVaLTK5HyauvzgOAH&amp;ved=0CDQQ9QEwEA&amp;usg=AFQjCNFC1WpWXAvEJw5aPlpjpjRcVe09Dw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3 Metin kutusu"/>
          <p:cNvSpPr txBox="1">
            <a:spLocks noChangeArrowheads="1"/>
          </p:cNvSpPr>
          <p:nvPr/>
        </p:nvSpPr>
        <p:spPr bwMode="auto">
          <a:xfrm>
            <a:off x="3143250" y="2000250"/>
            <a:ext cx="18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>
              <a:latin typeface="Calibri" pitchFamily="34" charset="0"/>
            </a:endParaRPr>
          </a:p>
          <a:p>
            <a:endParaRPr lang="tr-TR">
              <a:latin typeface="Calibri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3929063"/>
            <a:ext cx="58007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4 Metin kutusu"/>
          <p:cNvSpPr txBox="1">
            <a:spLocks noChangeArrowheads="1"/>
          </p:cNvSpPr>
          <p:nvPr/>
        </p:nvSpPr>
        <p:spPr bwMode="auto">
          <a:xfrm>
            <a:off x="214313" y="1214438"/>
            <a:ext cx="87153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4000" b="1">
                <a:solidFill>
                  <a:srgbClr val="CC0099"/>
                </a:solidFill>
                <a:latin typeface="Comic Sans MS" pitchFamily="66" charset="0"/>
              </a:rPr>
              <a:t> ÇOCUK GELİŞİMİ VE EĞİTİMİ</a:t>
            </a:r>
          </a:p>
          <a:p>
            <a:r>
              <a:rPr lang="tr-TR" sz="4000" b="1">
                <a:solidFill>
                  <a:srgbClr val="CC0099"/>
                </a:solidFill>
                <a:latin typeface="Comic Sans MS" pitchFamily="66" charset="0"/>
              </a:rPr>
              <a:t>                    </a:t>
            </a:r>
          </a:p>
          <a:p>
            <a:r>
              <a:rPr lang="tr-TR" sz="4000" b="1">
                <a:solidFill>
                  <a:srgbClr val="CC0099"/>
                </a:solidFill>
                <a:latin typeface="Comic Sans MS" pitchFamily="66" charset="0"/>
              </a:rPr>
              <a:t>                ALANI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Metin kutusu"/>
          <p:cNvSpPr txBox="1">
            <a:spLocks noChangeArrowheads="1"/>
          </p:cNvSpPr>
          <p:nvPr/>
        </p:nvSpPr>
        <p:spPr bwMode="auto">
          <a:xfrm>
            <a:off x="1500188" y="1428750"/>
            <a:ext cx="5830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800" b="1">
                <a:latin typeface="Comic Sans MS" pitchFamily="66" charset="0"/>
              </a:rPr>
              <a:t>Fiziksel ve ruhsal yönden sağlıklı</a:t>
            </a:r>
          </a:p>
        </p:txBody>
      </p:sp>
      <p:pic>
        <p:nvPicPr>
          <p:cNvPr id="22530" name="Picture 2" descr="C:\Users\Anaokulu\Desktop\ÇOCUK GELİŞİMİ TANITIM\WEB SAYFASI\IMG_03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286000"/>
            <a:ext cx="537845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Metin kutusu"/>
          <p:cNvSpPr txBox="1">
            <a:spLocks noChangeArrowheads="1"/>
          </p:cNvSpPr>
          <p:nvPr/>
        </p:nvSpPr>
        <p:spPr bwMode="auto">
          <a:xfrm>
            <a:off x="857250" y="1071563"/>
            <a:ext cx="7143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 b="1">
                <a:latin typeface="Comic Sans MS" pitchFamily="66" charset="0"/>
              </a:rPr>
              <a:t>Görme ve İşitme Problemi Olmayan</a:t>
            </a:r>
          </a:p>
          <a:p>
            <a:endParaRPr lang="tr-TR" sz="2000" b="1">
              <a:latin typeface="Comic Sans MS" pitchFamily="66" charset="0"/>
            </a:endParaRPr>
          </a:p>
          <a:p>
            <a:endParaRPr lang="tr-TR" sz="2000" b="1">
              <a:latin typeface="Comic Sans MS" pitchFamily="66" charset="0"/>
            </a:endParaRPr>
          </a:p>
          <a:p>
            <a:r>
              <a:rPr lang="tr-TR" sz="2000" b="1">
                <a:latin typeface="Comic Sans MS" pitchFamily="66" charset="0"/>
              </a:rPr>
              <a:t>                         Dikkat Toplama Problemi Olmayan </a:t>
            </a:r>
          </a:p>
        </p:txBody>
      </p:sp>
      <p:pic>
        <p:nvPicPr>
          <p:cNvPr id="23554" name="Picture 2" descr="C:\Users\Anaokulu\Desktop\ÇOCUK GELİŞİMİ TANITIM\WEB SAYFASI\IMG_03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2643188"/>
            <a:ext cx="5664200" cy="383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Metin kutusu"/>
          <p:cNvSpPr txBox="1">
            <a:spLocks noChangeArrowheads="1"/>
          </p:cNvSpPr>
          <p:nvPr/>
        </p:nvSpPr>
        <p:spPr bwMode="auto">
          <a:xfrm>
            <a:off x="1071563" y="785813"/>
            <a:ext cx="3197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>
                <a:latin typeface="Comic Sans MS" pitchFamily="66" charset="0"/>
              </a:rPr>
              <a:t>Neşeli, Sevecen, Sabırlı</a:t>
            </a:r>
          </a:p>
        </p:txBody>
      </p:sp>
      <p:pic>
        <p:nvPicPr>
          <p:cNvPr id="24578" name="Picture 2" descr="C:\Users\Anaokulu\Desktop\ÇOCUK GELİŞİMİ TANITIM\WEB SAYFASI\IMG_03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643063"/>
            <a:ext cx="71183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Metin kutusu"/>
          <p:cNvSpPr txBox="1">
            <a:spLocks noChangeArrowheads="1"/>
          </p:cNvSpPr>
          <p:nvPr/>
        </p:nvSpPr>
        <p:spPr bwMode="auto">
          <a:xfrm>
            <a:off x="531813" y="571500"/>
            <a:ext cx="861218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2000" b="1">
                <a:latin typeface="Comic Sans MS" pitchFamily="66" charset="0"/>
              </a:rPr>
              <a:t>Türkçeyi Doğru Kullanan</a:t>
            </a:r>
          </a:p>
          <a:p>
            <a:pPr algn="ctr"/>
            <a:endParaRPr lang="tr-TR" sz="2000" b="1">
              <a:latin typeface="Comic Sans MS" pitchFamily="66" charset="0"/>
            </a:endParaRPr>
          </a:p>
          <a:p>
            <a:pPr algn="ctr"/>
            <a:r>
              <a:rPr lang="tr-TR" sz="2000" b="1">
                <a:latin typeface="Comic Sans MS" pitchFamily="66" charset="0"/>
              </a:rPr>
              <a:t>El ve Parmaklarını Ustalıkla Kullanabilen</a:t>
            </a:r>
          </a:p>
          <a:p>
            <a:pPr algn="ctr"/>
            <a:endParaRPr lang="tr-TR" sz="2000" b="1">
              <a:latin typeface="Comic Sans MS" pitchFamily="66" charset="0"/>
            </a:endParaRPr>
          </a:p>
          <a:p>
            <a:pPr algn="ctr"/>
            <a:endParaRPr lang="tr-TR" sz="2000" b="1">
              <a:latin typeface="Comic Sans MS" pitchFamily="66" charset="0"/>
            </a:endParaRPr>
          </a:p>
          <a:p>
            <a:pPr algn="ctr"/>
            <a:r>
              <a:rPr lang="tr-TR" sz="2000" b="1">
                <a:latin typeface="Comic Sans MS" pitchFamily="66" charset="0"/>
              </a:rPr>
              <a:t>ÖĞRENCİLER OLMALARI ÖNCELİKLİ ARANAN ÖZELLİKLERİDİR.</a:t>
            </a:r>
          </a:p>
        </p:txBody>
      </p:sp>
      <p:pic>
        <p:nvPicPr>
          <p:cNvPr id="25602" name="Picture 2" descr="C:\Users\Anaokulu\Desktop\telefondakiler\Fotoğraf08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3071813"/>
            <a:ext cx="3878263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Metin kutusu"/>
          <p:cNvSpPr txBox="1">
            <a:spLocks noChangeArrowheads="1"/>
          </p:cNvSpPr>
          <p:nvPr/>
        </p:nvSpPr>
        <p:spPr bwMode="auto">
          <a:xfrm>
            <a:off x="857250" y="857250"/>
            <a:ext cx="661193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 b="1">
                <a:solidFill>
                  <a:srgbClr val="CC0099"/>
                </a:solidFill>
                <a:latin typeface="Comic Sans MS" pitchFamily="66" charset="0"/>
              </a:rPr>
              <a:t>MEZUN ÖĞRENCİLERİN İŞ OLANAKLARI</a:t>
            </a:r>
          </a:p>
          <a:p>
            <a:endParaRPr lang="tr-TR" sz="2400" b="1">
              <a:solidFill>
                <a:srgbClr val="CC0099"/>
              </a:solidFill>
              <a:latin typeface="Comic Sans MS" pitchFamily="66" charset="0"/>
            </a:endParaRPr>
          </a:p>
          <a:p>
            <a:endParaRPr lang="tr-TR" sz="2400" b="1">
              <a:solidFill>
                <a:srgbClr val="CC0099"/>
              </a:solidFill>
              <a:latin typeface="Comic Sans MS" pitchFamily="66" charset="0"/>
            </a:endParaRPr>
          </a:p>
          <a:p>
            <a:endParaRPr lang="tr-TR" sz="2400" b="1">
              <a:solidFill>
                <a:srgbClr val="CC0099"/>
              </a:solidFill>
              <a:latin typeface="Comic Sans MS" pitchFamily="66" charset="0"/>
            </a:endParaRPr>
          </a:p>
          <a:p>
            <a:endParaRPr lang="tr-TR" sz="2400" b="1">
              <a:solidFill>
                <a:srgbClr val="CC0099"/>
              </a:solidFill>
              <a:latin typeface="Comic Sans MS" pitchFamily="66" charset="0"/>
            </a:endParaRPr>
          </a:p>
          <a:p>
            <a:endParaRPr lang="tr-TR" sz="2400" b="1">
              <a:latin typeface="Comic Sans MS" pitchFamily="66" charset="0"/>
            </a:endParaRPr>
          </a:p>
          <a:p>
            <a:endParaRPr lang="tr-TR" sz="2400" b="1">
              <a:latin typeface="Comic Sans MS" pitchFamily="66" charset="0"/>
            </a:endParaRPr>
          </a:p>
        </p:txBody>
      </p:sp>
      <p:sp>
        <p:nvSpPr>
          <p:cNvPr id="26626" name="2 Dikdörtgen"/>
          <p:cNvSpPr>
            <a:spLocks noChangeArrowheads="1"/>
          </p:cNvSpPr>
          <p:nvPr/>
        </p:nvSpPr>
        <p:spPr bwMode="auto">
          <a:xfrm>
            <a:off x="714375" y="1500188"/>
            <a:ext cx="8001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>
                <a:latin typeface="Comic Sans MS" pitchFamily="66" charset="0"/>
              </a:rPr>
              <a:t>Kız Meslek Lisesi çocuk gelişimi ve eğitimi mezunları,</a:t>
            </a:r>
          </a:p>
          <a:p>
            <a:r>
              <a:rPr lang="tr-TR" b="1">
                <a:latin typeface="Comic Sans MS" pitchFamily="66" charset="0"/>
              </a:rPr>
              <a:t>kreş, yuva, anaokulu, ana sınıfı </a:t>
            </a:r>
          </a:p>
          <a:p>
            <a:r>
              <a:rPr lang="tr-TR" b="1">
                <a:latin typeface="Comic Sans MS" pitchFamily="66" charset="0"/>
              </a:rPr>
              <a:t>rehabilitasyon merkezleri ve </a:t>
            </a:r>
          </a:p>
          <a:p>
            <a:r>
              <a:rPr lang="tr-TR" b="1">
                <a:latin typeface="Comic Sans MS" pitchFamily="66" charset="0"/>
              </a:rPr>
              <a:t>çocuk kulüplerinde </a:t>
            </a:r>
            <a:r>
              <a:rPr lang="tr-TR" b="1" u="sng">
                <a:latin typeface="Comic Sans MS" pitchFamily="66" charset="0"/>
              </a:rPr>
              <a:t>öğretmen yardımcısı </a:t>
            </a:r>
            <a:r>
              <a:rPr lang="tr-TR" b="1">
                <a:latin typeface="Comic Sans MS" pitchFamily="66" charset="0"/>
              </a:rPr>
              <a:t>olarak görev yapmaktadırlar. </a:t>
            </a:r>
          </a:p>
          <a:p>
            <a:endParaRPr lang="tr-TR" b="1">
              <a:latin typeface="Comic Sans MS" pitchFamily="66" charset="0"/>
            </a:endParaRPr>
          </a:p>
          <a:p>
            <a:r>
              <a:rPr lang="tr-TR" b="1">
                <a:latin typeface="Comic Sans MS" pitchFamily="66" charset="0"/>
              </a:rPr>
              <a:t>Özel kreşlerde çalışan çocuk bakıcılarında kız meslek lisesi çocuk gelişimi ve eğitimi bölümünü bitirmiş olma şartı aranmaktadır.</a:t>
            </a:r>
          </a:p>
        </p:txBody>
      </p:sp>
      <p:pic>
        <p:nvPicPr>
          <p:cNvPr id="26627" name="Picture 4" descr="C:\Users\Anaokulu\Desktop\image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3857625"/>
            <a:ext cx="241300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C:\Users\Anaokulu\Desktop\images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4000500"/>
            <a:ext cx="22526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0" descr="https://encrypted-tbn2.gstatic.com/images?q=tbn:ANd9GcSBD7Z8cu2Utx5ltJIuCL_RvqFbIdPH5egDwzD5dXAQNlPIrz2Z6gvuCvbj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8" y="4786313"/>
            <a:ext cx="23764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214282" y="0"/>
            <a:ext cx="8929718" cy="74789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   </a:t>
            </a:r>
            <a:r>
              <a:rPr lang="tr-T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ÇOCUK GELİŞİMİ VE EĞİTİMİ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    ALANINDAN MEZUN OLAN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                ÖĞRENCİLERİN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          EĞİTİM OLANAKLARI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48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Metin kutusu"/>
          <p:cNvSpPr txBox="1">
            <a:spLocks noChangeArrowheads="1"/>
          </p:cNvSpPr>
          <p:nvPr/>
        </p:nvSpPr>
        <p:spPr bwMode="auto">
          <a:xfrm>
            <a:off x="785812" y="428624"/>
            <a:ext cx="781863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tr-TR" sz="3200" b="1" dirty="0">
                <a:solidFill>
                  <a:srgbClr val="CC0099"/>
                </a:solidFill>
                <a:latin typeface="Comic Sans MS" pitchFamily="66" charset="0"/>
              </a:rPr>
              <a:t>EK PUAN ALARAK OKUNABİLECEK 2 YILLIK BÖLÜMLER</a:t>
            </a:r>
          </a:p>
          <a:p>
            <a:pPr>
              <a:buFontTx/>
              <a:buChar char="-"/>
            </a:pPr>
            <a:endParaRPr lang="tr-TR" sz="3200" dirty="0">
              <a:latin typeface="Comic Sans MS" pitchFamily="66" charset="0"/>
            </a:endParaRPr>
          </a:p>
          <a:p>
            <a:pPr>
              <a:buFontTx/>
              <a:buChar char="-"/>
            </a:pPr>
            <a:endParaRPr lang="tr-TR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tr-TR" dirty="0">
                <a:latin typeface="Comic Sans MS" pitchFamily="66" charset="0"/>
              </a:rPr>
              <a:t>.</a:t>
            </a:r>
            <a:r>
              <a:rPr lang="tr-TR" sz="4400" dirty="0">
                <a:solidFill>
                  <a:srgbClr val="C00000"/>
                </a:solidFill>
                <a:latin typeface="Comic Sans MS" pitchFamily="66" charset="0"/>
              </a:rPr>
              <a:t>ÇOCUK  GELİŞİMİ</a:t>
            </a:r>
          </a:p>
          <a:p>
            <a:pPr>
              <a:buFontTx/>
              <a:buChar char="-"/>
            </a:pPr>
            <a:r>
              <a:rPr lang="tr-TR" sz="4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ÇOCUK KORUMA VE BAKIM HİZMETLERİ</a:t>
            </a:r>
          </a:p>
          <a:p>
            <a:pPr>
              <a:buFontTx/>
              <a:buChar char="-"/>
            </a:pPr>
            <a:r>
              <a:rPr lang="tr-TR" sz="4400" dirty="0">
                <a:solidFill>
                  <a:srgbClr val="00B050"/>
                </a:solidFill>
                <a:latin typeface="Comic Sans MS" pitchFamily="66" charset="0"/>
              </a:rPr>
              <a:t>SOSYAL HİZMETLER</a:t>
            </a:r>
          </a:p>
          <a:p>
            <a:pPr>
              <a:buFontTx/>
              <a:buChar char="-"/>
            </a:pPr>
            <a:endParaRPr lang="tr-TR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5AC0F9-AC0D-4B5C-BB29-B73014C14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2D55B57-30D4-4F0C-903A-9C3C3CC5A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tr-TR" sz="1600" b="1" dirty="0">
                <a:solidFill>
                  <a:srgbClr val="0070C0"/>
                </a:solidFill>
                <a:latin typeface="Comic Sans MS" pitchFamily="66" charset="0"/>
              </a:rPr>
              <a:t>ANAOKULU ÖĞRETMENLİĞİ (4 YILLIK)</a:t>
            </a:r>
          </a:p>
          <a:p>
            <a:pPr>
              <a:buFontTx/>
              <a:buChar char="-"/>
            </a:pPr>
            <a:endParaRPr lang="tr-TR" sz="1600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tr-TR" sz="1600" b="1" dirty="0">
                <a:solidFill>
                  <a:srgbClr val="00B050"/>
                </a:solidFill>
                <a:latin typeface="Comic Sans MS" pitchFamily="66" charset="0"/>
              </a:rPr>
              <a:t>ÇOCUK GELİŞİMİ VE EĞİTİMİ ÖĞRETMENLİĞİ (4 YILLIK</a:t>
            </a:r>
            <a:r>
              <a:rPr lang="tr-TR" sz="1600" dirty="0">
                <a:latin typeface="Comic Sans MS" pitchFamily="66" charset="0"/>
              </a:rPr>
              <a:t>)</a:t>
            </a:r>
          </a:p>
          <a:p>
            <a:pPr>
              <a:buFontTx/>
              <a:buChar char="-"/>
            </a:pPr>
            <a:endParaRPr lang="tr-TR" sz="1600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tr-TR" sz="1600" dirty="0">
                <a:solidFill>
                  <a:srgbClr val="FF0000"/>
                </a:solidFill>
                <a:latin typeface="Comic Sans MS" pitchFamily="66" charset="0"/>
              </a:rPr>
              <a:t>ÖZEL EĞİTİME MUHTAÇ ÇOCUKLAR ÖĞRETMENLİĞİ (4 YILLIK)</a:t>
            </a:r>
          </a:p>
          <a:p>
            <a:pPr>
              <a:buFontTx/>
              <a:buChar char="-"/>
            </a:pPr>
            <a:endParaRPr lang="tr-TR" sz="1600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tr-TR" sz="1600" b="1" dirty="0">
                <a:solidFill>
                  <a:srgbClr val="00B0F0"/>
                </a:solidFill>
                <a:latin typeface="Comic Sans MS" pitchFamily="66" charset="0"/>
              </a:rPr>
              <a:t>GÖRME ENGELLİLER ÖĞRETMENLİĞİ (4 YILLIK)</a:t>
            </a:r>
          </a:p>
          <a:p>
            <a:pPr>
              <a:buFontTx/>
              <a:buChar char="-"/>
            </a:pPr>
            <a:endParaRPr lang="tr-TR" sz="1600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tr-TR" sz="1600" b="1" dirty="0">
                <a:solidFill>
                  <a:srgbClr val="FF00FF"/>
                </a:solidFill>
                <a:latin typeface="Comic Sans MS" pitchFamily="66" charset="0"/>
              </a:rPr>
              <a:t>İŞİTME ENGELLİLER ÖĞRETMENLİĞİ (4 YILLIK)</a:t>
            </a:r>
          </a:p>
          <a:p>
            <a:pPr>
              <a:buFontTx/>
              <a:buChar char="-"/>
            </a:pPr>
            <a:endParaRPr lang="tr-TR" sz="1600" b="1" dirty="0">
              <a:solidFill>
                <a:srgbClr val="00FF00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tr-TR" sz="1600" b="1" dirty="0">
                <a:solidFill>
                  <a:srgbClr val="00FF00"/>
                </a:solidFill>
                <a:latin typeface="Comic Sans MS" pitchFamily="66" charset="0"/>
              </a:rPr>
              <a:t>OKUL ÖNCESİ ÖĞRETMENLİĞİ (4 YILLIK)</a:t>
            </a:r>
          </a:p>
          <a:p>
            <a:pPr>
              <a:buFontTx/>
              <a:buChar char="-"/>
            </a:pPr>
            <a:endParaRPr lang="tr-TR" sz="1600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tr-TR" sz="1600" b="1" dirty="0">
                <a:solidFill>
                  <a:srgbClr val="0000FF"/>
                </a:solidFill>
                <a:latin typeface="Comic Sans MS" pitchFamily="66" charset="0"/>
              </a:rPr>
              <a:t>SOSYAL HİZMETLER YÜKSEK OKULU (4 YILLIK)</a:t>
            </a:r>
          </a:p>
          <a:p>
            <a:pPr>
              <a:buFontTx/>
              <a:buChar char="-"/>
            </a:pPr>
            <a:endParaRPr lang="tr-TR" sz="1600" b="1" dirty="0">
              <a:solidFill>
                <a:srgbClr val="00FFFF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tr-TR" sz="1600" b="1" dirty="0">
                <a:solidFill>
                  <a:srgbClr val="00FFFF"/>
                </a:solidFill>
                <a:latin typeface="Comic Sans MS" pitchFamily="66" charset="0"/>
              </a:rPr>
              <a:t>ÜSTÜN ZEKALILAR ÖĞRETMENLİĞİ (4 YILLIK)</a:t>
            </a:r>
          </a:p>
          <a:p>
            <a:pPr>
              <a:buFontTx/>
              <a:buChar char="-"/>
            </a:pPr>
            <a:endParaRPr lang="tr-TR" sz="1600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tr-TR" sz="1600" b="1" dirty="0">
                <a:solidFill>
                  <a:srgbClr val="800080"/>
                </a:solidFill>
                <a:latin typeface="Comic Sans MS" pitchFamily="66" charset="0"/>
              </a:rPr>
              <a:t>ZİHİNSEL ENGELLİLER ÖĞRETMENLİĞİ (4 YILLIK)</a:t>
            </a:r>
          </a:p>
          <a:p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1631881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Anaokulu\Desktop\anneler_gunu_1210748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3071813"/>
            <a:ext cx="26162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Başlık 1"/>
          <p:cNvSpPr>
            <a:spLocks noGrp="1"/>
          </p:cNvSpPr>
          <p:nvPr>
            <p:ph type="title"/>
          </p:nvPr>
        </p:nvSpPr>
        <p:spPr>
          <a:xfrm>
            <a:off x="571500" y="1143000"/>
            <a:ext cx="8229600" cy="1143000"/>
          </a:xfrm>
        </p:spPr>
        <p:txBody>
          <a:bodyPr/>
          <a:lstStyle/>
          <a:p>
            <a:r>
              <a:rPr lang="tr-TR"/>
              <a:t>Eğitim çocuğu sevmekle başlar.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etin kutusu"/>
          <p:cNvSpPr txBox="1">
            <a:spLocks noChangeArrowheads="1"/>
          </p:cNvSpPr>
          <p:nvPr/>
        </p:nvSpPr>
        <p:spPr bwMode="auto">
          <a:xfrm>
            <a:off x="1214438" y="1714500"/>
            <a:ext cx="6461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solidFill>
                  <a:srgbClr val="CC0099"/>
                </a:solidFill>
                <a:latin typeface="Comic Sans MS" pitchFamily="66" charset="0"/>
              </a:rPr>
              <a:t> ERKEN ÇOCUKLUK YILLARI ÇOCUĞUN GELİŞİMİNİN</a:t>
            </a:r>
          </a:p>
          <a:p>
            <a:endParaRPr lang="tr-TR" b="1">
              <a:solidFill>
                <a:srgbClr val="CC0099"/>
              </a:solidFill>
              <a:latin typeface="Comic Sans MS" pitchFamily="66" charset="0"/>
            </a:endParaRPr>
          </a:p>
          <a:p>
            <a:r>
              <a:rPr lang="tr-TR" b="1">
                <a:solidFill>
                  <a:srgbClr val="CC0099"/>
                </a:solidFill>
                <a:latin typeface="Comic Sans MS" pitchFamily="66" charset="0"/>
              </a:rPr>
              <a:t>             EN HIZLI OLDUĞU DÖNEMDİR.</a:t>
            </a:r>
          </a:p>
        </p:txBody>
      </p:sp>
      <p:pic>
        <p:nvPicPr>
          <p:cNvPr id="15362" name="Picture 2" descr="C:\Users\Anaokulu\Desktop\5JICASEZ278CA2NSVD3CAL8IEQQCA9SS7CKCADEYRXZCA716ZCMCA446SJ7CA4LRTFOCAKV1R9ECAK38FYCCAUNH8U9CA846B8HCABYKVXCCARTD4G2CACGBJK1CAR059PTCA5S71JXCAFB03UMCAQV84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3575" y="3429000"/>
            <a:ext cx="42941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Metin kutusu"/>
          <p:cNvSpPr txBox="1">
            <a:spLocks noChangeArrowheads="1"/>
          </p:cNvSpPr>
          <p:nvPr/>
        </p:nvSpPr>
        <p:spPr bwMode="auto">
          <a:xfrm>
            <a:off x="1071563" y="2071688"/>
            <a:ext cx="73977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2000" b="1">
                <a:solidFill>
                  <a:srgbClr val="CC0099"/>
                </a:solidFill>
                <a:latin typeface="Comic Sans MS" pitchFamily="66" charset="0"/>
              </a:rPr>
              <a:t>KADININ ÇALIŞMA HAYATINA ATILMASI VE </a:t>
            </a:r>
          </a:p>
          <a:p>
            <a:pPr algn="ctr"/>
            <a:endParaRPr lang="tr-TR" sz="2000" b="1">
              <a:solidFill>
                <a:srgbClr val="CC0099"/>
              </a:solidFill>
              <a:latin typeface="Comic Sans MS" pitchFamily="66" charset="0"/>
            </a:endParaRPr>
          </a:p>
          <a:p>
            <a:pPr algn="ctr"/>
            <a:r>
              <a:rPr lang="tr-TR" sz="2000" b="1">
                <a:solidFill>
                  <a:srgbClr val="CC0099"/>
                </a:solidFill>
                <a:latin typeface="Comic Sans MS" pitchFamily="66" charset="0"/>
              </a:rPr>
              <a:t>OKUL ÖNCESİ EĞİTİMİN ÖNEMİNİN </a:t>
            </a:r>
          </a:p>
          <a:p>
            <a:pPr algn="ctr"/>
            <a:endParaRPr lang="tr-TR" sz="2000" b="1">
              <a:solidFill>
                <a:srgbClr val="CC0099"/>
              </a:solidFill>
              <a:latin typeface="Comic Sans MS" pitchFamily="66" charset="0"/>
            </a:endParaRPr>
          </a:p>
          <a:p>
            <a:pPr algn="ctr"/>
            <a:r>
              <a:rPr lang="tr-TR" sz="2000" b="1">
                <a:solidFill>
                  <a:srgbClr val="CC0099"/>
                </a:solidFill>
                <a:latin typeface="Comic Sans MS" pitchFamily="66" charset="0"/>
              </a:rPr>
              <a:t>DAHA DA ANLAŞILMASIYLA ALAN HIZLA GELİŞMİŞ, </a:t>
            </a:r>
          </a:p>
          <a:p>
            <a:pPr algn="ctr"/>
            <a:endParaRPr lang="tr-TR" sz="2000" b="1">
              <a:solidFill>
                <a:srgbClr val="CC0099"/>
              </a:solidFill>
              <a:latin typeface="Comic Sans MS" pitchFamily="66" charset="0"/>
            </a:endParaRPr>
          </a:p>
          <a:p>
            <a:pPr algn="ctr"/>
            <a:r>
              <a:rPr lang="tr-TR" sz="2000" b="1">
                <a:solidFill>
                  <a:srgbClr val="CC0099"/>
                </a:solidFill>
                <a:latin typeface="Comic Sans MS" pitchFamily="66" charset="0"/>
              </a:rPr>
              <a:t>BU DA OKUL ÖNCESİ EĞİTİM KURUMLARINA OLAN</a:t>
            </a:r>
          </a:p>
          <a:p>
            <a:pPr algn="ctr"/>
            <a:endParaRPr lang="tr-TR" sz="2000" b="1">
              <a:solidFill>
                <a:srgbClr val="CC0099"/>
              </a:solidFill>
              <a:latin typeface="Comic Sans MS" pitchFamily="66" charset="0"/>
            </a:endParaRPr>
          </a:p>
          <a:p>
            <a:pPr algn="ctr"/>
            <a:r>
              <a:rPr lang="tr-TR" sz="2000" b="1">
                <a:solidFill>
                  <a:srgbClr val="CC0099"/>
                </a:solidFill>
                <a:latin typeface="Comic Sans MS" pitchFamily="66" charset="0"/>
              </a:rPr>
              <a:t> TALEBİ ARTTIRMIŞTIR.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etin kutusu"/>
          <p:cNvSpPr txBox="1">
            <a:spLocks noChangeArrowheads="1"/>
          </p:cNvSpPr>
          <p:nvPr/>
        </p:nvSpPr>
        <p:spPr bwMode="auto">
          <a:xfrm>
            <a:off x="857250" y="1143000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 sz="2000" b="1">
              <a:solidFill>
                <a:srgbClr val="CC0099"/>
              </a:solidFill>
              <a:latin typeface="Calibri" pitchFamily="34" charset="0"/>
            </a:endParaRPr>
          </a:p>
        </p:txBody>
      </p:sp>
      <p:sp>
        <p:nvSpPr>
          <p:cNvPr id="17410" name="2 Metin kutusu"/>
          <p:cNvSpPr txBox="1">
            <a:spLocks noChangeArrowheads="1"/>
          </p:cNvSpPr>
          <p:nvPr/>
        </p:nvSpPr>
        <p:spPr bwMode="auto">
          <a:xfrm>
            <a:off x="1214438" y="714375"/>
            <a:ext cx="72151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 b="1">
                <a:solidFill>
                  <a:srgbClr val="CC0099"/>
                </a:solidFill>
                <a:latin typeface="Comic Sans MS" pitchFamily="66" charset="0"/>
              </a:rPr>
              <a:t>BU KURUMLARDA GÖREV ALACAK </a:t>
            </a:r>
          </a:p>
          <a:p>
            <a:pPr algn="ctr"/>
            <a:endParaRPr lang="tr-TR" sz="2000" b="1">
              <a:solidFill>
                <a:srgbClr val="CC0099"/>
              </a:solidFill>
              <a:latin typeface="Comic Sans MS" pitchFamily="66" charset="0"/>
            </a:endParaRPr>
          </a:p>
          <a:p>
            <a:pPr algn="ctr"/>
            <a:r>
              <a:rPr lang="tr-TR" sz="2000" b="1">
                <a:solidFill>
                  <a:srgbClr val="CC0099"/>
                </a:solidFill>
                <a:latin typeface="Comic Sans MS" pitchFamily="66" charset="0"/>
              </a:rPr>
              <a:t>NİTELİKLİ VE İYİ YETİŞMİŞ</a:t>
            </a:r>
          </a:p>
          <a:p>
            <a:pPr algn="ctr"/>
            <a:endParaRPr lang="tr-TR" sz="2000" b="1">
              <a:solidFill>
                <a:srgbClr val="CC0099"/>
              </a:solidFill>
              <a:latin typeface="Comic Sans MS" pitchFamily="66" charset="0"/>
            </a:endParaRPr>
          </a:p>
          <a:p>
            <a:pPr algn="ctr"/>
            <a:r>
              <a:rPr lang="tr-TR" sz="2000" b="1">
                <a:solidFill>
                  <a:srgbClr val="CC0099"/>
                </a:solidFill>
                <a:latin typeface="Comic Sans MS" pitchFamily="66" charset="0"/>
              </a:rPr>
              <a:t>ELEMAN İHTİYACI ARTMIŞTIR.</a:t>
            </a:r>
          </a:p>
        </p:txBody>
      </p:sp>
      <p:pic>
        <p:nvPicPr>
          <p:cNvPr id="17411" name="Picture 2" descr="C:\Users\Anaokulu\Desktop\ÇOCUK GELİŞİMİ TANITIM\WEB SAYFASI\RESİM 1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2643188"/>
            <a:ext cx="6262688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etin kutusu"/>
          <p:cNvSpPr txBox="1">
            <a:spLocks noChangeArrowheads="1"/>
          </p:cNvSpPr>
          <p:nvPr/>
        </p:nvSpPr>
        <p:spPr bwMode="auto">
          <a:xfrm>
            <a:off x="428625" y="500063"/>
            <a:ext cx="8072438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>
                <a:latin typeface="Comic Sans MS" pitchFamily="66" charset="0"/>
              </a:rPr>
              <a:t>              </a:t>
            </a:r>
            <a:r>
              <a:rPr lang="tr-TR" b="1">
                <a:latin typeface="Comic Sans MS" pitchFamily="66" charset="0"/>
              </a:rPr>
              <a:t>ÇOCUK GELİŞİMİ VE EĞİTİMİ ALANIN AMACI;</a:t>
            </a:r>
          </a:p>
          <a:p>
            <a:endParaRPr lang="tr-TR" b="1">
              <a:latin typeface="Comic Sans MS" pitchFamily="66" charset="0"/>
            </a:endParaRPr>
          </a:p>
          <a:p>
            <a:endParaRPr lang="tr-TR" b="1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tr-TR" b="1">
                <a:latin typeface="Comic Sans MS" pitchFamily="66" charset="0"/>
              </a:rPr>
              <a:t> 0- 18 YAŞ ARASINDA NORMAL GELİŞİM GÖSTEREN,</a:t>
            </a:r>
          </a:p>
          <a:p>
            <a:pPr>
              <a:buFont typeface="Arial" charset="0"/>
              <a:buChar char="•"/>
            </a:pPr>
            <a:endParaRPr lang="tr-TR" b="1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tr-TR" b="1">
                <a:latin typeface="Comic Sans MS" pitchFamily="66" charset="0"/>
              </a:rPr>
              <a:t> ÖZEL EĞİTİM GEREKSİNİMİ OLAN,</a:t>
            </a:r>
          </a:p>
          <a:p>
            <a:pPr>
              <a:buFont typeface="Arial" charset="0"/>
              <a:buChar char="•"/>
            </a:pPr>
            <a:endParaRPr lang="tr-TR" b="1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tr-TR" b="1">
                <a:latin typeface="Comic Sans MS" pitchFamily="66" charset="0"/>
              </a:rPr>
              <a:t> KORUNMAYA MUHTAÇ,</a:t>
            </a:r>
          </a:p>
          <a:p>
            <a:pPr>
              <a:buFont typeface="Arial" charset="0"/>
              <a:buChar char="•"/>
            </a:pPr>
            <a:endParaRPr lang="tr-TR" b="1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tr-TR" b="1">
                <a:latin typeface="Comic Sans MS" pitchFamily="66" charset="0"/>
              </a:rPr>
              <a:t> HASTAHANEDE YATAN ÇOCUKLARIN</a:t>
            </a:r>
          </a:p>
          <a:p>
            <a:pPr>
              <a:buFont typeface="Arial" charset="0"/>
              <a:buChar char="•"/>
            </a:pPr>
            <a:endParaRPr lang="tr-TR" b="1">
              <a:latin typeface="Comic Sans MS" pitchFamily="66" charset="0"/>
            </a:endParaRPr>
          </a:p>
          <a:p>
            <a:endParaRPr lang="tr-TR" b="1">
              <a:latin typeface="Comic Sans MS" pitchFamily="66" charset="0"/>
            </a:endParaRPr>
          </a:p>
          <a:p>
            <a:r>
              <a:rPr lang="tr-TR" b="1">
                <a:latin typeface="Comic Sans MS" pitchFamily="66" charset="0"/>
              </a:rPr>
              <a:t>   TÜM GELİŞİMİNİ DESTEKLEYİCİ TEORİK VE UYGULAMALI</a:t>
            </a:r>
          </a:p>
          <a:p>
            <a:endParaRPr lang="tr-TR" b="1">
              <a:latin typeface="Comic Sans MS" pitchFamily="66" charset="0"/>
            </a:endParaRPr>
          </a:p>
          <a:p>
            <a:r>
              <a:rPr lang="tr-TR" b="1">
                <a:latin typeface="Comic Sans MS" pitchFamily="66" charset="0"/>
              </a:rPr>
              <a:t> EĞİTİM PROGRAMLARI İLE, ÇOCUĞA, AİLEYE, EĞİTİMCİYE VE</a:t>
            </a:r>
          </a:p>
          <a:p>
            <a:endParaRPr lang="tr-TR" b="1">
              <a:latin typeface="Comic Sans MS" pitchFamily="66" charset="0"/>
            </a:endParaRPr>
          </a:p>
          <a:p>
            <a:r>
              <a:rPr lang="tr-TR" b="1">
                <a:latin typeface="Comic Sans MS" pitchFamily="66" charset="0"/>
              </a:rPr>
              <a:t> TOPLUMA HİZMET SUNAN </a:t>
            </a:r>
            <a:r>
              <a:rPr lang="tr-TR" b="1" u="sng">
                <a:latin typeface="Comic Sans MS" pitchFamily="66" charset="0"/>
              </a:rPr>
              <a:t>ÇOCUK GELİŞİMİ VE EĞİTİMCİSİ  </a:t>
            </a:r>
          </a:p>
          <a:p>
            <a:endParaRPr lang="tr-TR" b="1">
              <a:latin typeface="Comic Sans MS" pitchFamily="66" charset="0"/>
            </a:endParaRPr>
          </a:p>
          <a:p>
            <a:r>
              <a:rPr lang="tr-TR" b="1">
                <a:latin typeface="Comic Sans MS" pitchFamily="66" charset="0"/>
              </a:rPr>
              <a:t>                            YETİŞTİRMEKTİR.</a:t>
            </a:r>
          </a:p>
          <a:p>
            <a:pPr>
              <a:buFont typeface="Arial" charset="0"/>
              <a:buChar char="•"/>
            </a:pPr>
            <a:endParaRPr lang="tr-TR" b="1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endParaRPr lang="tr-TR" b="1">
              <a:solidFill>
                <a:srgbClr val="FFFF00"/>
              </a:solidFill>
              <a:latin typeface="Comic Sans MS" pitchFamily="66" charset="0"/>
            </a:endParaRPr>
          </a:p>
          <a:p>
            <a:endParaRPr lang="tr-TR" b="1">
              <a:solidFill>
                <a:srgbClr val="FFFF00"/>
              </a:solidFill>
              <a:latin typeface="Comic Sans MS" pitchFamily="66" charset="0"/>
            </a:endParaRPr>
          </a:p>
          <a:p>
            <a:endParaRPr lang="tr-TR" b="1">
              <a:latin typeface="Comic Sans MS" pitchFamily="66" charset="0"/>
            </a:endParaRPr>
          </a:p>
        </p:txBody>
      </p:sp>
      <p:pic>
        <p:nvPicPr>
          <p:cNvPr id="18434" name="Picture 4" descr="C:\Users\Anaokulu\Desktop\vector-illustration-of-sad-boy_1483916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1285875"/>
            <a:ext cx="1500187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etin kutusu"/>
          <p:cNvSpPr txBox="1">
            <a:spLocks noChangeArrowheads="1"/>
          </p:cNvSpPr>
          <p:nvPr/>
        </p:nvSpPr>
        <p:spPr bwMode="auto">
          <a:xfrm>
            <a:off x="714375" y="1000125"/>
            <a:ext cx="7786688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800" b="1">
                <a:latin typeface="Comic Sans MS" pitchFamily="66" charset="0"/>
              </a:rPr>
              <a:t> </a:t>
            </a:r>
            <a:r>
              <a:rPr lang="tr-TR" sz="2800" b="1" u="sng">
                <a:latin typeface="Comic Sans MS" pitchFamily="66" charset="0"/>
              </a:rPr>
              <a:t>ALANIN ALTINDA YER ALAN DALLAR</a:t>
            </a:r>
          </a:p>
          <a:p>
            <a:endParaRPr lang="tr-TR" sz="2800" b="1">
              <a:latin typeface="Comic Sans MS" pitchFamily="66" charset="0"/>
            </a:endParaRPr>
          </a:p>
          <a:p>
            <a:endParaRPr lang="tr-TR" sz="2800" b="1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tr-TR" sz="2400" b="1">
                <a:latin typeface="Comic Sans MS" pitchFamily="66" charset="0"/>
              </a:rPr>
              <a:t> ERKEN ÇOCUKLUK EĞİTİMİ</a:t>
            </a:r>
          </a:p>
          <a:p>
            <a:pPr>
              <a:buFontTx/>
              <a:buChar char="-"/>
            </a:pPr>
            <a:endParaRPr lang="tr-TR" sz="2400" b="1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tr-TR" sz="2400" b="1">
                <a:latin typeface="Comic Sans MS" pitchFamily="66" charset="0"/>
              </a:rPr>
              <a:t> ÖZEL EĞİTİM</a:t>
            </a:r>
          </a:p>
          <a:p>
            <a:endParaRPr lang="tr-TR" sz="2800" b="1">
              <a:latin typeface="Comic Sans MS" pitchFamily="66" charset="0"/>
            </a:endParaRPr>
          </a:p>
          <a:p>
            <a:endParaRPr lang="tr-TR" sz="2800" b="1">
              <a:latin typeface="Comic Sans MS" pitchFamily="66" charset="0"/>
            </a:endParaRPr>
          </a:p>
          <a:p>
            <a:endParaRPr lang="tr-TR" sz="2800" b="1">
              <a:latin typeface="Comic Sans MS" pitchFamily="66" charset="0"/>
            </a:endParaRPr>
          </a:p>
          <a:p>
            <a:endParaRPr lang="tr-TR" sz="2800" b="1">
              <a:latin typeface="Comic Sans MS" pitchFamily="66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805488" y="1571625"/>
            <a:ext cx="2932112" cy="2428875"/>
          </a:xfrm>
        </p:spPr>
      </p:pic>
      <p:pic>
        <p:nvPicPr>
          <p:cNvPr id="19459" name="Picture 3" descr="C:\Users\Anaokulu\Desktop\UJRCAN110BZCANXLVS5CAJNM9SSCAACYY2ICAAML14ACAAR9SB2CA2GVRUICAUOPWQYCAHKIEEFCA8M3DKOCAY9X2PVCARLWEDXCAR3FGI2CAFO18Q7CA54POS6CA3898X7CALTPSDUCAGQUV9QCAGEACB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3786188"/>
            <a:ext cx="2971800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Metin kutusu"/>
          <p:cNvSpPr txBox="1">
            <a:spLocks noChangeArrowheads="1"/>
          </p:cNvSpPr>
          <p:nvPr/>
        </p:nvSpPr>
        <p:spPr bwMode="auto">
          <a:xfrm>
            <a:off x="357188" y="357188"/>
            <a:ext cx="8429625" cy="698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 b="1" u="sng">
                <a:latin typeface="Comic Sans MS" pitchFamily="66" charset="0"/>
              </a:rPr>
              <a:t>ALANDA YER ALAN DERSLER</a:t>
            </a:r>
          </a:p>
          <a:p>
            <a:endParaRPr lang="tr-TR" sz="2400" b="1">
              <a:latin typeface="Comic Sans MS" pitchFamily="66" charset="0"/>
            </a:endParaRPr>
          </a:p>
          <a:p>
            <a:r>
              <a:rPr lang="tr-TR" sz="2400" b="1">
                <a:latin typeface="Comic Sans MS" pitchFamily="66" charset="0"/>
              </a:rPr>
              <a:t>*</a:t>
            </a:r>
            <a:r>
              <a:rPr lang="tr-TR" sz="1600" b="1">
                <a:latin typeface="Comic Sans MS" pitchFamily="66" charset="0"/>
              </a:rPr>
              <a:t>ANNE VE ÇOCUK SAĞLIĞI</a:t>
            </a:r>
          </a:p>
          <a:p>
            <a:endParaRPr lang="tr-TR" sz="1600" b="1">
              <a:latin typeface="Comic Sans MS" pitchFamily="66" charset="0"/>
            </a:endParaRPr>
          </a:p>
          <a:p>
            <a:r>
              <a:rPr lang="tr-TR" sz="1600" b="1">
                <a:latin typeface="Comic Sans MS" pitchFamily="66" charset="0"/>
              </a:rPr>
              <a:t>* ÇOCUK BESLENMESİ</a:t>
            </a:r>
          </a:p>
          <a:p>
            <a:pPr>
              <a:buFont typeface="Arial" charset="0"/>
              <a:buChar char="•"/>
            </a:pPr>
            <a:endParaRPr lang="tr-TR" sz="1600" b="1">
              <a:latin typeface="Comic Sans MS" pitchFamily="66" charset="0"/>
            </a:endParaRPr>
          </a:p>
          <a:p>
            <a:r>
              <a:rPr lang="tr-TR" sz="1600" b="1">
                <a:latin typeface="Comic Sans MS" pitchFamily="66" charset="0"/>
              </a:rPr>
              <a:t>* ÇOCUK RUH SAĞLIĞI</a:t>
            </a:r>
          </a:p>
          <a:p>
            <a:endParaRPr lang="tr-TR" sz="1600" b="1">
              <a:latin typeface="Comic Sans MS" pitchFamily="66" charset="0"/>
            </a:endParaRPr>
          </a:p>
          <a:p>
            <a:r>
              <a:rPr lang="tr-TR" sz="1600" b="1">
                <a:latin typeface="Comic Sans MS" pitchFamily="66" charset="0"/>
              </a:rPr>
              <a:t>* ÇOCUKLA İLETİŞİM</a:t>
            </a:r>
          </a:p>
          <a:p>
            <a:pPr>
              <a:buFont typeface="Arial" charset="0"/>
              <a:buChar char="•"/>
            </a:pPr>
            <a:endParaRPr lang="tr-TR" sz="1600" b="1">
              <a:latin typeface="Comic Sans MS" pitchFamily="66" charset="0"/>
            </a:endParaRPr>
          </a:p>
          <a:p>
            <a:r>
              <a:rPr lang="tr-TR" sz="1600" b="1">
                <a:latin typeface="Comic Sans MS" pitchFamily="66" charset="0"/>
              </a:rPr>
              <a:t>* GELİŞİM ALANLARI</a:t>
            </a:r>
          </a:p>
          <a:p>
            <a:pPr>
              <a:buFont typeface="Arial" charset="0"/>
              <a:buChar char="•"/>
            </a:pPr>
            <a:endParaRPr lang="tr-TR" sz="1600" b="1">
              <a:latin typeface="Comic Sans MS" pitchFamily="66" charset="0"/>
            </a:endParaRPr>
          </a:p>
          <a:p>
            <a:r>
              <a:rPr lang="tr-TR" sz="1600" b="1">
                <a:latin typeface="Comic Sans MS" pitchFamily="66" charset="0"/>
              </a:rPr>
              <a:t>* PROGRAM</a:t>
            </a:r>
          </a:p>
          <a:p>
            <a:pPr>
              <a:buFont typeface="Arial" charset="0"/>
              <a:buChar char="•"/>
            </a:pPr>
            <a:endParaRPr lang="tr-TR" sz="1600" b="1">
              <a:latin typeface="Comic Sans MS" pitchFamily="66" charset="0"/>
            </a:endParaRPr>
          </a:p>
          <a:p>
            <a:r>
              <a:rPr lang="tr-TR" sz="1600" b="1">
                <a:latin typeface="Comic Sans MS" pitchFamily="66" charset="0"/>
              </a:rPr>
              <a:t>* ÖZEL EĞİTİM</a:t>
            </a:r>
          </a:p>
          <a:p>
            <a:endParaRPr lang="tr-TR" sz="1600" b="1">
              <a:latin typeface="Comic Sans MS" pitchFamily="66" charset="0"/>
            </a:endParaRPr>
          </a:p>
          <a:p>
            <a:r>
              <a:rPr lang="tr-TR" sz="1600" b="1">
                <a:latin typeface="Comic Sans MS" pitchFamily="66" charset="0"/>
              </a:rPr>
              <a:t>* OYUN</a:t>
            </a:r>
          </a:p>
          <a:p>
            <a:pPr>
              <a:buFont typeface="Arial" charset="0"/>
              <a:buChar char="•"/>
            </a:pPr>
            <a:endParaRPr lang="tr-TR" sz="1600" b="1">
              <a:latin typeface="Comic Sans MS" pitchFamily="66" charset="0"/>
            </a:endParaRPr>
          </a:p>
          <a:p>
            <a:r>
              <a:rPr lang="tr-TR" sz="1600" b="1">
                <a:latin typeface="Comic Sans MS" pitchFamily="66" charset="0"/>
              </a:rPr>
              <a:t>* İLKYARDIM</a:t>
            </a:r>
          </a:p>
          <a:p>
            <a:pPr>
              <a:buFont typeface="Arial" charset="0"/>
              <a:buChar char="•"/>
            </a:pPr>
            <a:endParaRPr lang="tr-TR" sz="1600" b="1">
              <a:latin typeface="Comic Sans MS" pitchFamily="66" charset="0"/>
            </a:endParaRPr>
          </a:p>
          <a:p>
            <a:r>
              <a:rPr lang="tr-TR" sz="1600" b="1">
                <a:latin typeface="Comic Sans MS" pitchFamily="66" charset="0"/>
              </a:rPr>
              <a:t>* ANİMASYON</a:t>
            </a:r>
          </a:p>
          <a:p>
            <a:endParaRPr lang="tr-TR" sz="1600" b="1">
              <a:latin typeface="Comic Sans MS" pitchFamily="66" charset="0"/>
            </a:endParaRPr>
          </a:p>
          <a:p>
            <a:r>
              <a:rPr lang="tr-TR" sz="1600" b="1">
                <a:latin typeface="Comic Sans MS" pitchFamily="66" charset="0"/>
              </a:rPr>
              <a:t>* DRAMA</a:t>
            </a:r>
          </a:p>
          <a:p>
            <a:endParaRPr lang="tr-TR" sz="1600" b="1">
              <a:latin typeface="Comic Sans MS" pitchFamily="66" charset="0"/>
            </a:endParaRPr>
          </a:p>
          <a:p>
            <a:r>
              <a:rPr lang="tr-TR" sz="1600" b="1">
                <a:latin typeface="Comic Sans MS" pitchFamily="66" charset="0"/>
              </a:rPr>
              <a:t>* 12. SINIF UYGULAMA</a:t>
            </a:r>
          </a:p>
          <a:p>
            <a:endParaRPr lang="tr-TR" sz="2400" b="1">
              <a:latin typeface="Comic Sans MS" pitchFamily="66" charset="0"/>
            </a:endParaRPr>
          </a:p>
        </p:txBody>
      </p:sp>
      <p:pic>
        <p:nvPicPr>
          <p:cNvPr id="20482" name="Picture 2" descr="C:\Users\Anaokulu\Desktop\telefondakiler\Fotoğraf08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571500"/>
            <a:ext cx="2357437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C:\Users\Anaokulu\Desktop\2012-11-14-01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3643313"/>
            <a:ext cx="3544888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Metin kutusu"/>
          <p:cNvSpPr txBox="1">
            <a:spLocks noChangeArrowheads="1"/>
          </p:cNvSpPr>
          <p:nvPr/>
        </p:nvSpPr>
        <p:spPr bwMode="auto">
          <a:xfrm>
            <a:off x="357188" y="642938"/>
            <a:ext cx="8428037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 b="1">
                <a:solidFill>
                  <a:srgbClr val="CC0099"/>
                </a:solidFill>
                <a:latin typeface="Comic Sans MS" pitchFamily="66" charset="0"/>
              </a:rPr>
              <a:t>          ÇOCUK GELİŞİMİ VE EĞİTİMİ ÖĞRENCİSİNDE </a:t>
            </a:r>
          </a:p>
          <a:p>
            <a:endParaRPr lang="tr-TR" sz="2000" b="1">
              <a:solidFill>
                <a:srgbClr val="CC0099"/>
              </a:solidFill>
              <a:latin typeface="Comic Sans MS" pitchFamily="66" charset="0"/>
            </a:endParaRPr>
          </a:p>
          <a:p>
            <a:r>
              <a:rPr lang="tr-TR" sz="2000" b="1">
                <a:solidFill>
                  <a:srgbClr val="CC0099"/>
                </a:solidFill>
                <a:latin typeface="Comic Sans MS" pitchFamily="66" charset="0"/>
              </a:rPr>
              <a:t>                       ARANAN ÖZELLİKLER</a:t>
            </a:r>
          </a:p>
          <a:p>
            <a:endParaRPr lang="tr-TR" sz="2000" b="1">
              <a:solidFill>
                <a:srgbClr val="CC0099"/>
              </a:solidFill>
              <a:latin typeface="Comic Sans MS" pitchFamily="66" charset="0"/>
            </a:endParaRPr>
          </a:p>
          <a:p>
            <a:endParaRPr lang="tr-TR" sz="2000" b="1">
              <a:solidFill>
                <a:srgbClr val="CC0099"/>
              </a:solidFill>
              <a:latin typeface="Comic Sans MS" pitchFamily="66" charset="0"/>
            </a:endParaRPr>
          </a:p>
          <a:p>
            <a:r>
              <a:rPr lang="tr-TR" sz="2000" b="1">
                <a:latin typeface="Comic Sans MS" pitchFamily="66" charset="0"/>
              </a:rPr>
              <a:t>      Çocukları Seven Onlarla Birlikte Olmaktan Mutluluk Duyan</a:t>
            </a:r>
          </a:p>
          <a:p>
            <a:endParaRPr lang="tr-TR" sz="2000" b="1">
              <a:solidFill>
                <a:srgbClr val="CC0099"/>
              </a:solidFill>
              <a:latin typeface="Comic Sans MS" pitchFamily="66" charset="0"/>
            </a:endParaRPr>
          </a:p>
          <a:p>
            <a:endParaRPr lang="tr-TR" sz="2000" b="1">
              <a:solidFill>
                <a:srgbClr val="CC0099"/>
              </a:solidFill>
              <a:latin typeface="Comic Sans MS" pitchFamily="66" charset="0"/>
            </a:endParaRPr>
          </a:p>
          <a:p>
            <a:endParaRPr lang="tr-TR" sz="2000" b="1">
              <a:solidFill>
                <a:srgbClr val="CC0099"/>
              </a:solidFill>
              <a:latin typeface="Comic Sans MS" pitchFamily="66" charset="0"/>
            </a:endParaRPr>
          </a:p>
          <a:p>
            <a:endParaRPr lang="tr-TR" sz="2000" b="1">
              <a:solidFill>
                <a:srgbClr val="CC0099"/>
              </a:solidFill>
              <a:latin typeface="Comic Sans MS" pitchFamily="66" charset="0"/>
            </a:endParaRPr>
          </a:p>
          <a:p>
            <a:endParaRPr lang="tr-TR" sz="2000" b="1">
              <a:latin typeface="Comic Sans MS" pitchFamily="66" charset="0"/>
            </a:endParaRPr>
          </a:p>
        </p:txBody>
      </p:sp>
      <p:pic>
        <p:nvPicPr>
          <p:cNvPr id="21506" name="Picture 3" descr="C:\Users\Anaokulu\Desktop\0034095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3000375"/>
            <a:ext cx="514350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377</Words>
  <Application>Microsoft Office PowerPoint</Application>
  <PresentationFormat>Ekran Gösterisi (4:3)</PresentationFormat>
  <Paragraphs>138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Arial</vt:lpstr>
      <vt:lpstr>Calibri</vt:lpstr>
      <vt:lpstr>Comic Sans MS</vt:lpstr>
      <vt:lpstr>Ofis Teması</vt:lpstr>
      <vt:lpstr>PowerPoint Sunusu</vt:lpstr>
      <vt:lpstr>Eğitim çocuğu sevmekle başlar.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Anaokulu</dc:creator>
  <cp:lastModifiedBy>Windows Kullanıcısı</cp:lastModifiedBy>
  <cp:revision>52</cp:revision>
  <dcterms:created xsi:type="dcterms:W3CDTF">2015-03-19T13:19:26Z</dcterms:created>
  <dcterms:modified xsi:type="dcterms:W3CDTF">2020-05-02T21:09:09Z</dcterms:modified>
</cp:coreProperties>
</file>